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6" r:id="rId10"/>
    <p:sldId id="265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3" autoAdjust="0"/>
  </p:normalViewPr>
  <p:slideViewPr>
    <p:cSldViewPr>
      <p:cViewPr>
        <p:scale>
          <a:sx n="80" d="100"/>
          <a:sy n="80" d="100"/>
        </p:scale>
        <p:origin x="-159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84F58-B2A0-44EE-9B98-C48821ADC966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F1AA7-30FA-4C5D-9D5E-B64A29135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94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1AA7-30FA-4C5D-9D5E-B64A2913525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2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1.wdp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861048"/>
            <a:ext cx="8856984" cy="2736304"/>
          </a:xfrm>
        </p:spPr>
        <p:txBody>
          <a:bodyPr>
            <a:normAutofit fontScale="90000"/>
          </a:bodyPr>
          <a:lstStyle/>
          <a:p>
            <a:pPr lvl="0">
              <a:spcBef>
                <a:spcPts val="800"/>
              </a:spcBef>
            </a:pPr>
            <a:r>
              <a:rPr lang="ru-RU" sz="1800" u="sng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Директор: </a:t>
            </a: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Склярова Елена Анатольевна</a:t>
            </a:r>
            <a:b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</a:t>
            </a:r>
            <a:r>
              <a:rPr lang="ru-RU" sz="1800" u="sng" kern="800" cap="none" spc="150" dirty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u="sng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дрес: </a:t>
            </a: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800" cap="none" spc="150" dirty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347909, Ростовская обл., г</a:t>
            </a: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Таганрог</a:t>
            </a:r>
            <a:r>
              <a:rPr lang="ru-RU" sz="1800" kern="800" cap="none" spc="150" dirty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Бабушкина, д.2-Д</a:t>
            </a: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ru-RU" sz="1800" u="sng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адрес: </a:t>
            </a: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800" cap="none" spc="150" dirty="0" smtClean="0">
                <a:solidFill>
                  <a:srgbClr val="5C723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624055 Свердловская обл., Белоярский р-он, п. Рассоха, ул. Георгиевская, 22</a:t>
            </a:r>
            <a:r>
              <a:rPr lang="ru-RU" sz="1400" spc="400" dirty="0">
                <a:solidFill>
                  <a:srgbClr val="5C7237">
                    <a:lumMod val="50000"/>
                  </a:srgbClr>
                </a:solidFill>
                <a:latin typeface="Constantia"/>
                <a:cs typeface="Tunga" pitchFamily="2"/>
              </a:rPr>
              <a:t/>
            </a:r>
            <a:br>
              <a:rPr lang="ru-RU" sz="1400" spc="400" dirty="0">
                <a:solidFill>
                  <a:srgbClr val="5C7237">
                    <a:lumMod val="50000"/>
                  </a:srgbClr>
                </a:solidFill>
                <a:latin typeface="Constantia"/>
                <a:cs typeface="Tunga" pitchFamily="2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r-FR" dirty="0"/>
              <a:t>8 (343) 217-28-71, 217-28-72, www.urdvor.ru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9" y="1389869"/>
            <a:ext cx="2926585" cy="123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6632"/>
            <a:ext cx="5100060" cy="38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Корпуса отеля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9144000" cy="5301208"/>
          </a:xfrm>
        </p:spPr>
        <p:txBody>
          <a:bodyPr numCol="2">
            <a:normAutofit fontScale="85000" lnSpcReduction="20000"/>
          </a:bodyPr>
          <a:lstStyle/>
          <a:p>
            <a:r>
              <a:rPr lang="ru-RU" sz="2400" dirty="0" smtClean="0"/>
              <a:t>Основной </a:t>
            </a:r>
            <a:r>
              <a:rPr lang="ru-RU" sz="2400" dirty="0"/>
              <a:t>корпус включает в себя номера для проживания гостей, ресторан, </a:t>
            </a:r>
            <a:r>
              <a:rPr lang="en-US" sz="2400" dirty="0" smtClean="0"/>
              <a:t>SPA</a:t>
            </a:r>
            <a:r>
              <a:rPr lang="ru-RU" sz="2400" dirty="0" smtClean="0"/>
              <a:t>-центр</a:t>
            </a:r>
            <a:r>
              <a:rPr lang="ru-RU" sz="2400" dirty="0"/>
              <a:t>, </a:t>
            </a:r>
            <a:r>
              <a:rPr lang="ru-RU" sz="2400" dirty="0" smtClean="0"/>
              <a:t>конференц-залы.</a:t>
            </a:r>
          </a:p>
          <a:p>
            <a:r>
              <a:rPr lang="ru-RU" sz="2400" dirty="0" smtClean="0"/>
              <a:t>Между корпусами находится парковка на 20 мест.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Во втором корпусе расположены  номера категории «Люкс».</a:t>
            </a:r>
            <a:endParaRPr lang="ru-RU" sz="2400" dirty="0"/>
          </a:p>
          <a:p>
            <a:r>
              <a:rPr lang="ru-RU" sz="2400" dirty="0" smtClean="0"/>
              <a:t>Оба корпуса выполнены в европейском стиле. 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5" name="Picture 3" descr="C:\Users\User\Desktop\урдвор_фото\TГTА¦+¦-¦-TА_TД¦-TВ¦-\DSCN9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76392"/>
            <a:ext cx="4238782" cy="31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4363287" cy="31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Рецепция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Администраторы гостиницы «Уральский двор» всегда рады </a:t>
            </a:r>
            <a:r>
              <a:rPr lang="ru-RU" sz="2000" dirty="0" smtClean="0"/>
              <a:t>гостям</a:t>
            </a:r>
            <a:r>
              <a:rPr lang="ru-RU" sz="2000" dirty="0"/>
              <a:t>.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Дизайн </a:t>
            </a:r>
            <a:r>
              <a:rPr lang="ru-RU" sz="2000" dirty="0"/>
              <a:t>стойки, гармонично вписанной в общий интерьер, грамотно подобранная  музыка и скорость обслуживания Вас приятно удивят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94620"/>
            <a:ext cx="5791571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96" y="2797044"/>
            <a:ext cx="2574032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Миссия отеля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Гостеприимство </a:t>
            </a:r>
            <a:r>
              <a:rPr lang="ru-RU" sz="2400" dirty="0"/>
              <a:t>- неотъемлемая часть нашей работы. Мы обеспечиваем нашим гостям комфортное пребывание, к каждому гостю у нас индивидуальный </a:t>
            </a:r>
            <a:r>
              <a:rPr lang="ru-RU" sz="2400" dirty="0" smtClean="0"/>
              <a:t>подход.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Мы </a:t>
            </a:r>
            <a:r>
              <a:rPr lang="ru-RU" sz="2400" dirty="0"/>
              <a:t>дорожим своей репутацией и будем стремиться и в будущем  соответствовать высоким стандартам </a:t>
            </a:r>
            <a:r>
              <a:rPr lang="ru-RU" sz="2400" dirty="0" smtClean="0"/>
              <a:t>гостеприимства.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Гостиничный </a:t>
            </a:r>
            <a:r>
              <a:rPr lang="ru-RU" sz="2400" dirty="0"/>
              <a:t>комплекс часто выступает в качестве площадки для </a:t>
            </a:r>
            <a:r>
              <a:rPr lang="ru-RU" sz="2400" dirty="0" smtClean="0"/>
              <a:t>бракосочетаний.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 </a:t>
            </a:r>
            <a:r>
              <a:rPr lang="ru-RU" sz="2400" dirty="0" smtClean="0"/>
              <a:t>Отель «Уральский </a:t>
            </a:r>
            <a:r>
              <a:rPr lang="ru-RU" sz="2400" dirty="0"/>
              <a:t>двор» старается сделать всё </a:t>
            </a:r>
            <a:r>
              <a:rPr lang="ru-RU" sz="2400" dirty="0" smtClean="0"/>
              <a:t>возможное, </a:t>
            </a:r>
            <a:r>
              <a:rPr lang="ru-RU" sz="2400" dirty="0"/>
              <a:t>чтобы выбор нашего отеля был оправдан, а пребывание в отеле было комфортным и приятным.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1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5085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Состояние и характеристика номерного фонда</a:t>
            </a: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345"/>
            <a:ext cx="2464715" cy="12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Номерной фонд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256584"/>
          </a:xfrm>
        </p:spPr>
        <p:txBody>
          <a:bodyPr numCol="2"/>
          <a:lstStyle/>
          <a:p>
            <a:r>
              <a:rPr lang="ru-RU" sz="1800" dirty="0" smtClean="0"/>
              <a:t>В </a:t>
            </a:r>
            <a:r>
              <a:rPr lang="ru-RU" sz="1800" dirty="0"/>
              <a:t>гостиничном комплексе «Уральский Двор» к Вашим услугам 14 комфортабельных номеров, каждый из которых имеет свою индивидуальную цветовую </a:t>
            </a:r>
            <a:r>
              <a:rPr lang="ru-RU" sz="1800" dirty="0" smtClean="0"/>
              <a:t>гамму</a:t>
            </a:r>
            <a:r>
              <a:rPr lang="ru-RU" sz="1800" dirty="0"/>
              <a:t>;</a:t>
            </a:r>
            <a:endParaRPr lang="ru-RU" sz="1800" dirty="0" smtClean="0"/>
          </a:p>
          <a:p>
            <a:r>
              <a:rPr lang="ru-RU" sz="1800" dirty="0" smtClean="0"/>
              <a:t>Оригинальная </a:t>
            </a:r>
            <a:r>
              <a:rPr lang="ru-RU" sz="1800" dirty="0"/>
              <a:t>планировка, натуральное дерево и стильные линии итальянской мебели создают атмосферу уюта и комфорта. </a:t>
            </a:r>
            <a:endParaRPr lang="ru-RU" sz="1800" dirty="0" smtClean="0"/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4202151"/>
            <a:ext cx="3722053" cy="2567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81134"/>
            <a:ext cx="3722053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02428"/>
            <a:ext cx="3962976" cy="25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Номер первой категории 16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кв.м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772816"/>
            <a:ext cx="9144000" cy="5023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/>
              <a:t>В номере:</a:t>
            </a:r>
          </a:p>
          <a:p>
            <a:r>
              <a:rPr lang="ru-RU" sz="1800" dirty="0" smtClean="0"/>
              <a:t>кровать (трансформируется </a:t>
            </a:r>
            <a:r>
              <a:rPr lang="ru-RU" sz="1800" dirty="0"/>
              <a:t>в </a:t>
            </a:r>
            <a:r>
              <a:rPr lang="ru-RU" sz="1800" dirty="0" smtClean="0"/>
              <a:t>две раздельные)</a:t>
            </a:r>
          </a:p>
          <a:p>
            <a:r>
              <a:rPr lang="ru-RU" sz="1800" dirty="0"/>
              <a:t>п</a:t>
            </a:r>
            <a:r>
              <a:rPr lang="ru-RU" sz="1800" dirty="0" smtClean="0"/>
              <a:t>рикроватные тумбочки</a:t>
            </a:r>
          </a:p>
          <a:p>
            <a:r>
              <a:rPr lang="ru-RU" sz="1800" dirty="0"/>
              <a:t>ш</a:t>
            </a:r>
            <a:r>
              <a:rPr lang="ru-RU" sz="1800" dirty="0" smtClean="0"/>
              <a:t>каф-купе</a:t>
            </a:r>
          </a:p>
          <a:p>
            <a:r>
              <a:rPr lang="ru-RU" sz="1800" dirty="0"/>
              <a:t>п</a:t>
            </a:r>
            <a:r>
              <a:rPr lang="ru-RU" sz="1800" dirty="0" smtClean="0"/>
              <a:t>исьменный стол </a:t>
            </a:r>
          </a:p>
          <a:p>
            <a:r>
              <a:rPr lang="ru-RU" sz="1800" dirty="0"/>
              <a:t>к</a:t>
            </a:r>
            <a:r>
              <a:rPr lang="ru-RU" sz="1800" dirty="0" smtClean="0"/>
              <a:t>ондиционер</a:t>
            </a:r>
          </a:p>
          <a:p>
            <a:r>
              <a:rPr lang="ru-RU" sz="1800" dirty="0"/>
              <a:t>т</a:t>
            </a:r>
            <a:r>
              <a:rPr lang="ru-RU" sz="1800" dirty="0" smtClean="0"/>
              <a:t>елефон</a:t>
            </a:r>
          </a:p>
          <a:p>
            <a:r>
              <a:rPr lang="ru-RU" sz="1800" dirty="0" smtClean="0"/>
              <a:t>телевизор</a:t>
            </a:r>
          </a:p>
          <a:p>
            <a:r>
              <a:rPr lang="ru-RU" sz="1800" dirty="0"/>
              <a:t>х</a:t>
            </a:r>
            <a:r>
              <a:rPr lang="ru-RU" sz="1800" dirty="0" smtClean="0"/>
              <a:t>олодильник с мини-баром</a:t>
            </a:r>
          </a:p>
          <a:p>
            <a:pPr marL="0" indent="0">
              <a:buNone/>
            </a:pPr>
            <a:r>
              <a:rPr lang="ru-RU" sz="1800" b="1" dirty="0" smtClean="0"/>
              <a:t>В ванной комнате:</a:t>
            </a:r>
          </a:p>
          <a:p>
            <a:r>
              <a:rPr lang="ru-RU" sz="1800" dirty="0"/>
              <a:t>д</a:t>
            </a:r>
            <a:r>
              <a:rPr lang="ru-RU" sz="1800" dirty="0" smtClean="0"/>
              <a:t>ушевая кабина</a:t>
            </a:r>
          </a:p>
          <a:p>
            <a:r>
              <a:rPr lang="ru-RU" sz="1800" dirty="0"/>
              <a:t>в</a:t>
            </a:r>
            <a:r>
              <a:rPr lang="ru-RU" sz="1800" dirty="0" smtClean="0"/>
              <a:t>анные принадлежности</a:t>
            </a:r>
          </a:p>
          <a:p>
            <a:r>
              <a:rPr lang="ru-RU" sz="1800" dirty="0"/>
              <a:t>ф</a:t>
            </a:r>
            <a:r>
              <a:rPr lang="ru-RU" sz="1800" dirty="0" smtClean="0"/>
              <a:t>ен, халаты, тапочки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90" y="1581171"/>
            <a:ext cx="3882414" cy="256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42893"/>
            <a:ext cx="4037666" cy="255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2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Номер категории «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</a:rPr>
              <a:t>Джуниор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</a:rPr>
              <a:t>Сьют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» 27 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</a:rPr>
              <a:t>кв.м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700808"/>
            <a:ext cx="9144000" cy="51571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 b="1" dirty="0"/>
              <a:t>В номере:</a:t>
            </a:r>
          </a:p>
          <a:p>
            <a:r>
              <a:rPr lang="ru-RU" sz="1900" dirty="0"/>
              <a:t>кровать (трансформируется в две раздельные</a:t>
            </a:r>
            <a:r>
              <a:rPr lang="ru-RU" sz="1900" dirty="0" smtClean="0"/>
              <a:t>)</a:t>
            </a:r>
          </a:p>
          <a:p>
            <a:r>
              <a:rPr lang="ru-RU" sz="1900" dirty="0"/>
              <a:t>р</a:t>
            </a:r>
            <a:r>
              <a:rPr lang="ru-RU" sz="1900" dirty="0" smtClean="0"/>
              <a:t>аскладной диван</a:t>
            </a:r>
            <a:endParaRPr lang="ru-RU" sz="1900" dirty="0"/>
          </a:p>
          <a:p>
            <a:r>
              <a:rPr lang="ru-RU" sz="1900" dirty="0"/>
              <a:t>прикроватные тумбочки</a:t>
            </a:r>
          </a:p>
          <a:p>
            <a:r>
              <a:rPr lang="ru-RU" sz="1900" dirty="0"/>
              <a:t>шкаф-купе</a:t>
            </a:r>
          </a:p>
          <a:p>
            <a:r>
              <a:rPr lang="ru-RU" sz="1900" dirty="0"/>
              <a:t>письменный стол </a:t>
            </a:r>
            <a:endParaRPr lang="ru-RU" sz="1900" dirty="0" smtClean="0"/>
          </a:p>
          <a:p>
            <a:r>
              <a:rPr lang="ru-RU" sz="1900" dirty="0"/>
              <a:t>ж</a:t>
            </a:r>
            <a:r>
              <a:rPr lang="ru-RU" sz="1900" dirty="0" smtClean="0"/>
              <a:t>урнальный столик с креслами</a:t>
            </a:r>
            <a:endParaRPr lang="ru-RU" sz="1900" dirty="0"/>
          </a:p>
          <a:p>
            <a:r>
              <a:rPr lang="ru-RU" sz="1900" dirty="0"/>
              <a:t>кондиционер</a:t>
            </a:r>
          </a:p>
          <a:p>
            <a:r>
              <a:rPr lang="ru-RU" sz="1900" dirty="0"/>
              <a:t>телефон</a:t>
            </a:r>
          </a:p>
          <a:p>
            <a:r>
              <a:rPr lang="ru-RU" sz="1900" dirty="0"/>
              <a:t>т</a:t>
            </a:r>
            <a:r>
              <a:rPr lang="ru-RU" sz="1900" dirty="0" smtClean="0"/>
              <a:t>елевизор</a:t>
            </a:r>
          </a:p>
          <a:p>
            <a:r>
              <a:rPr lang="ru-RU" sz="1900" dirty="0"/>
              <a:t>х</a:t>
            </a:r>
            <a:r>
              <a:rPr lang="ru-RU" sz="1900" dirty="0" smtClean="0"/>
              <a:t>олодильник с мини-баром</a:t>
            </a:r>
            <a:endParaRPr lang="ru-RU" sz="1900" dirty="0"/>
          </a:p>
          <a:p>
            <a:pPr marL="0" indent="0">
              <a:buNone/>
            </a:pPr>
            <a:r>
              <a:rPr lang="ru-RU" sz="1900" b="1" dirty="0"/>
              <a:t>В ванной комнате:</a:t>
            </a:r>
          </a:p>
          <a:p>
            <a:r>
              <a:rPr lang="ru-RU" sz="1900" dirty="0"/>
              <a:t>душевая кабина</a:t>
            </a:r>
          </a:p>
          <a:p>
            <a:r>
              <a:rPr lang="ru-RU" sz="1900" dirty="0"/>
              <a:t>ванные принадлежности</a:t>
            </a:r>
          </a:p>
          <a:p>
            <a:r>
              <a:rPr lang="ru-RU" sz="1900" dirty="0"/>
              <a:t>ф</a:t>
            </a:r>
            <a:r>
              <a:rPr lang="ru-RU" sz="1900" dirty="0" smtClean="0"/>
              <a:t>ен, халаты, тапочки</a:t>
            </a:r>
            <a:endParaRPr lang="ru-RU" sz="1900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71258"/>
            <a:ext cx="3757494" cy="258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30587"/>
            <a:ext cx="4032448" cy="255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8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Номер категории «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</a:rPr>
              <a:t>Джуниор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 Сюит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*» 38 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</a:rPr>
              <a:t>кв.м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9144000" cy="53012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b="1" dirty="0" smtClean="0"/>
              <a:t>В спальной комнате:</a:t>
            </a:r>
          </a:p>
          <a:p>
            <a:r>
              <a:rPr lang="ru-RU" sz="1900" dirty="0"/>
              <a:t>к</a:t>
            </a:r>
            <a:r>
              <a:rPr lang="ru-RU" sz="1900" dirty="0" smtClean="0"/>
              <a:t>ровать (трансформируется </a:t>
            </a:r>
            <a:r>
              <a:rPr lang="ru-RU" sz="1900" dirty="0"/>
              <a:t>в две </a:t>
            </a:r>
            <a:r>
              <a:rPr lang="ru-RU" sz="1900" dirty="0" smtClean="0"/>
              <a:t>раздельные) </a:t>
            </a:r>
          </a:p>
          <a:p>
            <a:r>
              <a:rPr lang="ru-RU" sz="1900" dirty="0" smtClean="0"/>
              <a:t>кондиционер</a:t>
            </a:r>
          </a:p>
          <a:p>
            <a:r>
              <a:rPr lang="ru-RU" sz="1900" dirty="0" smtClean="0"/>
              <a:t>прикроватные тумбочки</a:t>
            </a:r>
          </a:p>
          <a:p>
            <a:r>
              <a:rPr lang="ru-RU" sz="1900" dirty="0" smtClean="0"/>
              <a:t>комод</a:t>
            </a:r>
          </a:p>
          <a:p>
            <a:r>
              <a:rPr lang="ru-RU" sz="1900" dirty="0"/>
              <a:t>т</a:t>
            </a:r>
            <a:r>
              <a:rPr lang="ru-RU" sz="1900" dirty="0" smtClean="0"/>
              <a:t>елевизор</a:t>
            </a:r>
          </a:p>
          <a:p>
            <a:r>
              <a:rPr lang="ru-RU" sz="1900" dirty="0" smtClean="0"/>
              <a:t>телефон </a:t>
            </a:r>
          </a:p>
          <a:p>
            <a:pPr marL="0" indent="0">
              <a:buNone/>
            </a:pPr>
            <a:r>
              <a:rPr lang="ru-RU" sz="1900" b="1" dirty="0" smtClean="0"/>
              <a:t>В гостевой: </a:t>
            </a:r>
          </a:p>
          <a:p>
            <a:r>
              <a:rPr lang="ru-RU" sz="1900" dirty="0" smtClean="0"/>
              <a:t>письменный стол</a:t>
            </a:r>
          </a:p>
          <a:p>
            <a:r>
              <a:rPr lang="ru-RU" sz="1900" dirty="0" smtClean="0"/>
              <a:t>журнальный </a:t>
            </a:r>
            <a:r>
              <a:rPr lang="ru-RU" sz="1900" dirty="0"/>
              <a:t>столик с </a:t>
            </a:r>
            <a:r>
              <a:rPr lang="ru-RU" sz="1900" dirty="0" smtClean="0"/>
              <a:t>креслами</a:t>
            </a:r>
          </a:p>
          <a:p>
            <a:r>
              <a:rPr lang="ru-RU" sz="1900" dirty="0" smtClean="0"/>
              <a:t>шкаф-купе</a:t>
            </a:r>
          </a:p>
          <a:p>
            <a:r>
              <a:rPr lang="ru-RU" sz="1900" dirty="0" smtClean="0"/>
              <a:t>раскладной диван-канапе</a:t>
            </a:r>
          </a:p>
          <a:p>
            <a:r>
              <a:rPr lang="ru-RU" sz="1900" dirty="0"/>
              <a:t>х</a:t>
            </a:r>
            <a:r>
              <a:rPr lang="ru-RU" sz="1900" dirty="0" smtClean="0"/>
              <a:t>олодильник с мини-баром</a:t>
            </a:r>
            <a:endParaRPr lang="ru-RU" sz="1900" dirty="0"/>
          </a:p>
          <a:p>
            <a:pPr marL="0" indent="0">
              <a:buNone/>
            </a:pPr>
            <a:r>
              <a:rPr lang="ru-RU" sz="1900" b="1" dirty="0" smtClean="0"/>
              <a:t>В </a:t>
            </a:r>
            <a:r>
              <a:rPr lang="ru-RU" sz="1900" b="1" dirty="0"/>
              <a:t>ванной </a:t>
            </a:r>
            <a:r>
              <a:rPr lang="ru-RU" sz="1900" b="1" dirty="0" smtClean="0"/>
              <a:t>комнате: </a:t>
            </a:r>
          </a:p>
          <a:p>
            <a:r>
              <a:rPr lang="ru-RU" sz="1900" dirty="0" smtClean="0"/>
              <a:t>угловая ванна</a:t>
            </a:r>
          </a:p>
          <a:p>
            <a:r>
              <a:rPr lang="ru-RU" sz="1900" dirty="0" smtClean="0"/>
              <a:t>ванные принадлежности</a:t>
            </a:r>
          </a:p>
          <a:p>
            <a:r>
              <a:rPr lang="ru-RU" sz="1900" dirty="0"/>
              <a:t>ф</a:t>
            </a:r>
            <a:r>
              <a:rPr lang="ru-RU" sz="1900" dirty="0" smtClean="0"/>
              <a:t>ен, халаты, тапочки</a:t>
            </a:r>
            <a:endParaRPr lang="ru-RU" sz="19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3"/>
            <a:ext cx="3995937" cy="2646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29" y="4254020"/>
            <a:ext cx="3888432" cy="25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Номер категории «</a:t>
            </a:r>
            <a:r>
              <a:rPr lang="ru-RU" sz="3600" dirty="0" err="1">
                <a:solidFill>
                  <a:schemeClr val="accent3">
                    <a:lumMod val="75000"/>
                  </a:schemeClr>
                </a:solidFill>
              </a:rPr>
              <a:t>Джуниор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 Сюит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**» 60 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</a:rPr>
              <a:t>кв.м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559561"/>
            <a:ext cx="9144000" cy="52984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100" b="1" dirty="0" smtClean="0"/>
              <a:t>В спальной комнате:</a:t>
            </a:r>
          </a:p>
          <a:p>
            <a:r>
              <a:rPr lang="ru-RU" sz="2100" dirty="0"/>
              <a:t>к</a:t>
            </a:r>
            <a:r>
              <a:rPr lang="ru-RU" sz="2100" dirty="0" smtClean="0"/>
              <a:t>ровать (трансформируется </a:t>
            </a:r>
            <a:r>
              <a:rPr lang="ru-RU" sz="2100" dirty="0"/>
              <a:t>в две </a:t>
            </a:r>
            <a:r>
              <a:rPr lang="ru-RU" sz="2100" dirty="0" smtClean="0"/>
              <a:t>раздельные) </a:t>
            </a:r>
          </a:p>
          <a:p>
            <a:r>
              <a:rPr lang="ru-RU" sz="2100" dirty="0" smtClean="0"/>
              <a:t>кондиционер</a:t>
            </a:r>
          </a:p>
          <a:p>
            <a:r>
              <a:rPr lang="ru-RU" sz="2100" dirty="0" smtClean="0"/>
              <a:t>прикроватные тумбочки</a:t>
            </a:r>
          </a:p>
          <a:p>
            <a:r>
              <a:rPr lang="ru-RU" sz="2100" dirty="0" smtClean="0"/>
              <a:t>комод</a:t>
            </a:r>
          </a:p>
          <a:p>
            <a:r>
              <a:rPr lang="ru-RU" sz="2100" dirty="0" smtClean="0"/>
              <a:t>телевизор в каждой зоне</a:t>
            </a:r>
          </a:p>
          <a:p>
            <a:r>
              <a:rPr lang="ru-RU" sz="2100" dirty="0" smtClean="0"/>
              <a:t>телефон </a:t>
            </a:r>
          </a:p>
          <a:p>
            <a:pPr marL="0" indent="0">
              <a:buNone/>
            </a:pPr>
            <a:r>
              <a:rPr lang="ru-RU" sz="2100" b="1" dirty="0" smtClean="0"/>
              <a:t>В гостевой: </a:t>
            </a:r>
          </a:p>
          <a:p>
            <a:r>
              <a:rPr lang="ru-RU" sz="2100" dirty="0"/>
              <a:t>у</a:t>
            </a:r>
            <a:r>
              <a:rPr lang="ru-RU" sz="2100" dirty="0" smtClean="0"/>
              <a:t>гловой диван со столиком</a:t>
            </a:r>
          </a:p>
          <a:p>
            <a:r>
              <a:rPr lang="ru-RU" sz="2100" dirty="0"/>
              <a:t>б</a:t>
            </a:r>
            <a:r>
              <a:rPr lang="ru-RU" sz="2100" dirty="0" smtClean="0"/>
              <a:t>ольшой обеденный стол</a:t>
            </a:r>
          </a:p>
          <a:p>
            <a:r>
              <a:rPr lang="ru-RU" sz="2100" dirty="0"/>
              <a:t>д</a:t>
            </a:r>
            <a:r>
              <a:rPr lang="ru-RU" sz="2100" dirty="0" smtClean="0"/>
              <a:t>иван софа</a:t>
            </a:r>
          </a:p>
          <a:p>
            <a:r>
              <a:rPr lang="ru-RU" sz="2100" dirty="0"/>
              <a:t>ш</a:t>
            </a:r>
            <a:r>
              <a:rPr lang="ru-RU" sz="2100" dirty="0" smtClean="0"/>
              <a:t>каф-купе</a:t>
            </a:r>
          </a:p>
          <a:p>
            <a:r>
              <a:rPr lang="ru-RU" sz="2100" dirty="0" smtClean="0"/>
              <a:t>холодильник с мини-баром</a:t>
            </a:r>
          </a:p>
          <a:p>
            <a:r>
              <a:rPr lang="ru-RU" sz="2100" dirty="0"/>
              <a:t>д</a:t>
            </a:r>
            <a:r>
              <a:rPr lang="ru-RU" sz="2100" dirty="0" smtClean="0"/>
              <a:t>изайн-стойка</a:t>
            </a:r>
            <a:endParaRPr lang="ru-RU" sz="2100" dirty="0"/>
          </a:p>
          <a:p>
            <a:pPr marL="0" indent="0">
              <a:buNone/>
            </a:pPr>
            <a:r>
              <a:rPr lang="ru-RU" sz="2100" b="1" dirty="0" smtClean="0"/>
              <a:t>В </a:t>
            </a:r>
            <a:r>
              <a:rPr lang="ru-RU" sz="2100" b="1" dirty="0"/>
              <a:t>ванной </a:t>
            </a:r>
            <a:r>
              <a:rPr lang="ru-RU" sz="2100" b="1" dirty="0" smtClean="0"/>
              <a:t>комнате: </a:t>
            </a:r>
          </a:p>
          <a:p>
            <a:r>
              <a:rPr lang="ru-RU" sz="2100" dirty="0" smtClean="0"/>
              <a:t>угловая ванна</a:t>
            </a:r>
          </a:p>
          <a:p>
            <a:r>
              <a:rPr lang="ru-RU" sz="2100" dirty="0" smtClean="0"/>
              <a:t>ванные принадлежности</a:t>
            </a:r>
          </a:p>
          <a:p>
            <a:r>
              <a:rPr lang="ru-RU" sz="2100" dirty="0"/>
              <a:t>ф</a:t>
            </a:r>
            <a:r>
              <a:rPr lang="ru-RU" sz="2100" dirty="0" smtClean="0"/>
              <a:t>ен, халаты, тапочки</a:t>
            </a:r>
            <a:endParaRPr lang="ru-RU" sz="21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15" y="1559561"/>
            <a:ext cx="3888431" cy="2606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11" y="4225071"/>
            <a:ext cx="3948020" cy="26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Номер категории «Люкс» 98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кв.м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 smtClean="0"/>
              <a:t>В спальной комнате:</a:t>
            </a:r>
          </a:p>
          <a:p>
            <a:r>
              <a:rPr lang="ru-RU" sz="2000" dirty="0" smtClean="0"/>
              <a:t>большая двуспальная кровать</a:t>
            </a:r>
          </a:p>
          <a:p>
            <a:r>
              <a:rPr lang="ru-RU" sz="2000" dirty="0" smtClean="0"/>
              <a:t>прикроватные тумбочки</a:t>
            </a:r>
          </a:p>
          <a:p>
            <a:r>
              <a:rPr lang="ru-RU" sz="2000" dirty="0"/>
              <a:t>к</a:t>
            </a:r>
            <a:r>
              <a:rPr lang="ru-RU" sz="2000" dirty="0" smtClean="0"/>
              <a:t>ресла</a:t>
            </a:r>
          </a:p>
          <a:p>
            <a:r>
              <a:rPr lang="ru-RU" sz="2000" dirty="0" smtClean="0"/>
              <a:t>комод </a:t>
            </a:r>
          </a:p>
          <a:p>
            <a:pPr marL="0" indent="0">
              <a:buNone/>
            </a:pPr>
            <a:r>
              <a:rPr lang="ru-RU" sz="2000" b="1" dirty="0" smtClean="0"/>
              <a:t>В гостевой:</a:t>
            </a:r>
            <a:endParaRPr lang="ru-RU" sz="2000" b="1" dirty="0"/>
          </a:p>
          <a:p>
            <a:r>
              <a:rPr lang="ru-RU" sz="2000" dirty="0"/>
              <a:t>к</a:t>
            </a:r>
            <a:r>
              <a:rPr lang="ru-RU" sz="2000" dirty="0" smtClean="0"/>
              <a:t>ожаный раскладной диван</a:t>
            </a:r>
          </a:p>
          <a:p>
            <a:r>
              <a:rPr lang="ru-RU" sz="2000" dirty="0" smtClean="0"/>
              <a:t>журнальный столик</a:t>
            </a:r>
            <a:endParaRPr lang="ru-RU" sz="2000" dirty="0"/>
          </a:p>
          <a:p>
            <a:r>
              <a:rPr lang="ru-RU" sz="2000" dirty="0" smtClean="0"/>
              <a:t>телевизор в каждой комнате</a:t>
            </a:r>
          </a:p>
          <a:p>
            <a:r>
              <a:rPr lang="ru-RU" sz="2000" dirty="0" smtClean="0"/>
              <a:t>балкон</a:t>
            </a:r>
          </a:p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ванной </a:t>
            </a:r>
            <a:r>
              <a:rPr lang="ru-RU" sz="2000" b="1" dirty="0" smtClean="0"/>
              <a:t>комнате:</a:t>
            </a:r>
          </a:p>
          <a:p>
            <a:r>
              <a:rPr lang="ru-RU" sz="2000" dirty="0" smtClean="0"/>
              <a:t>угловая ванна</a:t>
            </a:r>
          </a:p>
          <a:p>
            <a:r>
              <a:rPr lang="ru-RU" sz="2000" dirty="0" smtClean="0"/>
              <a:t>ванные принадлежности</a:t>
            </a:r>
          </a:p>
          <a:p>
            <a:r>
              <a:rPr lang="ru-RU" sz="2000" dirty="0" smtClean="0"/>
              <a:t>фен</a:t>
            </a:r>
            <a:r>
              <a:rPr lang="ru-RU" sz="2000" dirty="0"/>
              <a:t>, халаты, </a:t>
            </a:r>
            <a:r>
              <a:rPr lang="ru-RU" sz="2000" dirty="0" smtClean="0"/>
              <a:t>тапочки</a:t>
            </a:r>
            <a:endParaRPr lang="ru-RU" sz="20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688818" cy="244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88" y="4100075"/>
            <a:ext cx="4084264" cy="27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1"/>
          </p:nvPr>
        </p:nvSpPr>
        <p:spPr>
          <a:xfrm>
            <a:off x="612648" y="2060848"/>
            <a:ext cx="8153400" cy="4035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Общая </a:t>
            </a:r>
            <a:r>
              <a:rPr lang="ru-RU" sz="4400" dirty="0">
                <a:solidFill>
                  <a:schemeClr val="accent3">
                    <a:lumMod val="75000"/>
                  </a:schemeClr>
                </a:solidFill>
              </a:rPr>
              <a:t>информация об </a:t>
            </a: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отеле</a:t>
            </a:r>
          </a:p>
          <a:p>
            <a:pPr marL="0" indent="0" algn="ctr">
              <a:buNone/>
            </a:pP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6632"/>
            <a:ext cx="219297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2060848"/>
            <a:ext cx="9144000" cy="479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Дополнительные услуги</a:t>
            </a: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4624"/>
            <a:ext cx="2462100" cy="12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Ресторан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r>
              <a:rPr lang="ru-RU" sz="2000" dirty="0"/>
              <a:t>Ресторан </a:t>
            </a:r>
            <a:r>
              <a:rPr lang="ru-RU" sz="2000" dirty="0" smtClean="0"/>
              <a:t>гостиничного комплекса «Уральский Двор» располагает </a:t>
            </a:r>
            <a:r>
              <a:rPr lang="ru-RU" sz="2000" dirty="0"/>
              <a:t>несколькими зонами </a:t>
            </a:r>
            <a:r>
              <a:rPr lang="ru-RU" sz="2000" dirty="0" smtClean="0"/>
              <a:t>питания: ресторан</a:t>
            </a:r>
            <a:r>
              <a:rPr lang="ru-RU" sz="2000" dirty="0"/>
              <a:t>, бар, летняя </a:t>
            </a:r>
            <a:r>
              <a:rPr lang="ru-RU" sz="2000" dirty="0" smtClean="0"/>
              <a:t>веранда.</a:t>
            </a:r>
          </a:p>
          <a:p>
            <a:r>
              <a:rPr lang="ru-RU" sz="2000" dirty="0" smtClean="0"/>
              <a:t>Витражные </a:t>
            </a:r>
            <a:r>
              <a:rPr lang="ru-RU" sz="2000" dirty="0"/>
              <a:t>экспозиции, отделка сусальным золотом, «зимний сад» создают атмосферу </a:t>
            </a:r>
            <a:r>
              <a:rPr lang="ru-RU" sz="2000" dirty="0" smtClean="0"/>
              <a:t>изысканности</a:t>
            </a:r>
            <a:r>
              <a:rPr lang="ru-RU" sz="2000" dirty="0"/>
              <a:t>.</a:t>
            </a:r>
            <a:endParaRPr lang="ru-RU" sz="2000" dirty="0" smtClean="0"/>
          </a:p>
          <a:p>
            <a:r>
              <a:rPr lang="ru-RU" sz="2000" dirty="0" smtClean="0"/>
              <a:t>Зал </a:t>
            </a:r>
            <a:r>
              <a:rPr lang="ru-RU" sz="2000" dirty="0"/>
              <a:t>ресторана вмещает до </a:t>
            </a:r>
            <a:r>
              <a:rPr lang="ru-RU" sz="2000" dirty="0" smtClean="0"/>
              <a:t>80 </a:t>
            </a:r>
            <a:r>
              <a:rPr lang="ru-RU" sz="2000" dirty="0"/>
              <a:t>человек, </a:t>
            </a:r>
            <a:r>
              <a:rPr lang="ru-RU" sz="2000" dirty="0" smtClean="0"/>
              <a:t>бар до </a:t>
            </a:r>
            <a:r>
              <a:rPr lang="ru-RU" sz="2000" dirty="0"/>
              <a:t>20 </a:t>
            </a:r>
            <a:r>
              <a:rPr lang="ru-RU" sz="2000" dirty="0" smtClean="0"/>
              <a:t>человек</a:t>
            </a:r>
            <a:r>
              <a:rPr lang="ru-RU" sz="2000" dirty="0"/>
              <a:t>.</a:t>
            </a:r>
            <a:endParaRPr lang="ru-RU" sz="2000" dirty="0" smtClean="0"/>
          </a:p>
          <a:p>
            <a:r>
              <a:rPr lang="ru-RU" sz="2000" dirty="0" smtClean="0"/>
              <a:t>В меню ресторана есть блюда русской и </a:t>
            </a:r>
            <a:r>
              <a:rPr lang="ru-RU" sz="2000" dirty="0"/>
              <a:t>русской кухни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32943"/>
            <a:ext cx="4248472" cy="3069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09" y="3732944"/>
            <a:ext cx="4601207" cy="30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Ресторан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9144000" cy="5229200"/>
          </a:xfrm>
        </p:spPr>
        <p:txBody>
          <a:bodyPr/>
          <a:lstStyle/>
          <a:p>
            <a:r>
              <a:rPr lang="ru-RU" sz="2000" dirty="0"/>
              <a:t>Завтраки в нашем ресторане организованы по </a:t>
            </a:r>
            <a:r>
              <a:rPr lang="ru-RU" sz="2000" dirty="0" smtClean="0"/>
              <a:t>типу  «A </a:t>
            </a:r>
            <a:r>
              <a:rPr lang="ru-RU" sz="2000" dirty="0" err="1"/>
              <a:t>la</a:t>
            </a:r>
            <a:r>
              <a:rPr lang="ru-RU" sz="2000" dirty="0"/>
              <a:t> </a:t>
            </a:r>
            <a:r>
              <a:rPr lang="ru-RU" sz="2000" dirty="0" err="1" smtClean="0"/>
              <a:t>Carte</a:t>
            </a:r>
            <a:r>
              <a:rPr lang="ru-RU" sz="2000" dirty="0" smtClean="0"/>
              <a:t>» с </a:t>
            </a:r>
            <a:r>
              <a:rPr lang="ru-RU" sz="2000" dirty="0"/>
              <a:t>учетом национальных и индивидуальных особенностей гостей («английский», «французский», «русский</a:t>
            </a:r>
            <a:r>
              <a:rPr lang="ru-RU" sz="2000" dirty="0" smtClean="0"/>
              <a:t>»).</a:t>
            </a:r>
            <a:endParaRPr lang="ru-RU" sz="2000" dirty="0"/>
          </a:p>
          <a:p>
            <a:r>
              <a:rPr lang="ru-RU" sz="2000" dirty="0"/>
              <a:t>П</a:t>
            </a:r>
            <a:r>
              <a:rPr lang="ru-RU" sz="2000" dirty="0" smtClean="0"/>
              <a:t>редусмотрено </a:t>
            </a:r>
            <a:r>
              <a:rPr lang="ru-RU" sz="2000" dirty="0"/>
              <a:t>обслуживание в </a:t>
            </a:r>
            <a:r>
              <a:rPr lang="ru-RU" sz="2000" dirty="0" smtClean="0"/>
              <a:t>номерах</a:t>
            </a:r>
            <a:r>
              <a:rPr lang="ru-RU" sz="2000" dirty="0"/>
              <a:t>.</a:t>
            </a:r>
          </a:p>
          <a:p>
            <a:r>
              <a:rPr lang="ru-RU" sz="2000" dirty="0"/>
              <a:t>Для участников конференции представлено специальное меню кофе-брейков, </a:t>
            </a:r>
            <a:r>
              <a:rPr lang="ru-RU" sz="2000" dirty="0" smtClean="0"/>
              <a:t>обедов и ужинов.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861048"/>
            <a:ext cx="4323132" cy="289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52" y="3861048"/>
            <a:ext cx="4475131" cy="289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/>
                </a:solidFill>
              </a:rPr>
              <a:t>Свадьба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604448" cy="5301208"/>
          </a:xfrm>
        </p:spPr>
        <p:txBody>
          <a:bodyPr>
            <a:normAutofit/>
          </a:bodyPr>
          <a:lstStyle/>
          <a:p>
            <a:r>
              <a:rPr lang="ru-RU" sz="2000" dirty="0"/>
              <a:t>Свадебная церемония в загородном отеле «Уральский двор» - это прекрасная возможность сделать самое значимое событие в вашей жизни поистине волшебным. </a:t>
            </a:r>
            <a:r>
              <a:rPr lang="ru-RU" sz="2000" dirty="0" smtClean="0"/>
              <a:t>У </a:t>
            </a:r>
            <a:r>
              <a:rPr lang="ru-RU" sz="2000" dirty="0"/>
              <a:t>нас вы можете провести выездную регистрацию, ведь это прекрасная альтернатива банальным </a:t>
            </a:r>
            <a:r>
              <a:rPr lang="ru-RU" sz="2000" dirty="0" err="1"/>
              <a:t>ЗАГСам</a:t>
            </a:r>
            <a:r>
              <a:rPr lang="ru-RU" sz="2000" dirty="0"/>
              <a:t>, так как свадьба за городом - это уникально, креативно, а главное - всё пройдет в соответствии с вашими предпочтениями.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" y="3717032"/>
            <a:ext cx="4400820" cy="2869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80" y="3717032"/>
            <a:ext cx="4427984" cy="28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74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Летняя веранда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497028"/>
            <a:ext cx="9144000" cy="5373216"/>
          </a:xfrm>
        </p:spPr>
        <p:txBody>
          <a:bodyPr>
            <a:normAutofit/>
          </a:bodyPr>
          <a:lstStyle/>
          <a:p>
            <a:r>
              <a:rPr lang="ru-RU" sz="2000" dirty="0"/>
              <a:t>В парке Вы </a:t>
            </a:r>
            <a:r>
              <a:rPr lang="ru-RU" sz="2000" dirty="0" smtClean="0"/>
              <a:t>можете прекрасно провести </a:t>
            </a:r>
            <a:r>
              <a:rPr lang="ru-RU" sz="2000" dirty="0"/>
              <a:t>время </a:t>
            </a:r>
            <a:r>
              <a:rPr lang="ru-RU" sz="2000" dirty="0" smtClean="0"/>
              <a:t>на летней веранде.</a:t>
            </a:r>
            <a:endParaRPr lang="ru-RU" sz="2000" dirty="0"/>
          </a:p>
          <a:p>
            <a:r>
              <a:rPr lang="ru-RU" sz="2000" dirty="0" smtClean="0"/>
              <a:t>Для </a:t>
            </a:r>
            <a:r>
              <a:rPr lang="ru-RU" sz="2000" dirty="0"/>
              <a:t>тех, кто хочет лакомиться сочным </a:t>
            </a:r>
            <a:r>
              <a:rPr lang="ru-RU" sz="2000" dirty="0" smtClean="0"/>
              <a:t>шашлыком, </a:t>
            </a:r>
            <a:r>
              <a:rPr lang="ru-RU" sz="2000" dirty="0"/>
              <a:t>есть </a:t>
            </a:r>
            <a:r>
              <a:rPr lang="ru-RU" sz="2000" dirty="0" err="1"/>
              <a:t>мангальная</a:t>
            </a:r>
            <a:r>
              <a:rPr lang="ru-RU" sz="2000" dirty="0"/>
              <a:t> </a:t>
            </a:r>
            <a:r>
              <a:rPr lang="ru-RU" sz="2000" dirty="0" smtClean="0"/>
              <a:t>зона</a:t>
            </a:r>
            <a:r>
              <a:rPr lang="ru-RU" sz="2000" dirty="0"/>
              <a:t>.</a:t>
            </a:r>
            <a:endParaRPr lang="ru-RU" sz="2000" dirty="0" smtClean="0"/>
          </a:p>
          <a:p>
            <a:r>
              <a:rPr lang="ru-RU" sz="2000" dirty="0" smtClean="0"/>
              <a:t>Вы </a:t>
            </a:r>
            <a:r>
              <a:rPr lang="ru-RU" sz="2000" dirty="0"/>
              <a:t>можете не только греться у костра на свежем воздухе, но и провести застолье  в комфорте уютной беседке</a:t>
            </a:r>
            <a:r>
              <a:rPr lang="ru-RU" sz="2000" dirty="0" smtClean="0"/>
              <a:t>.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4464496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140968"/>
            <a:ext cx="4403981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SPA-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центр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373216"/>
          </a:xfrm>
        </p:spPr>
        <p:txBody>
          <a:bodyPr numCol="2">
            <a:normAutofit/>
          </a:bodyPr>
          <a:lstStyle/>
          <a:p>
            <a:r>
              <a:rPr lang="ru-RU" sz="1800" dirty="0" smtClean="0"/>
              <a:t>Для отдыха </a:t>
            </a:r>
            <a:r>
              <a:rPr lang="ru-RU" sz="1800" dirty="0"/>
              <a:t>за городом мы рады предложить бассейн с водопадом и </a:t>
            </a:r>
            <a:r>
              <a:rPr lang="ru-RU" sz="1800" dirty="0" smtClean="0"/>
              <a:t>гейзером. Также у нас Вы можете погреться и расслабиться в финской сауне</a:t>
            </a:r>
            <a:r>
              <a:rPr lang="ru-RU" sz="1800" dirty="0"/>
              <a:t>.</a:t>
            </a:r>
            <a:endParaRPr lang="ru-RU" sz="1800" dirty="0" smtClean="0"/>
          </a:p>
          <a:p>
            <a:r>
              <a:rPr lang="ru-RU" sz="1800" dirty="0" smtClean="0"/>
              <a:t>Для </a:t>
            </a:r>
            <a:r>
              <a:rPr lang="ru-RU" sz="1800" dirty="0"/>
              <a:t>любителей фитнес-процедур предлагаем мини-тренажерный зал, сеанс в альфа-камере, </a:t>
            </a:r>
            <a:r>
              <a:rPr lang="ru-RU" sz="1800" dirty="0" smtClean="0"/>
              <a:t>солярий.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66" y="4293096"/>
            <a:ext cx="3537798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48313"/>
            <a:ext cx="3960440" cy="2970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07" y="1554135"/>
            <a:ext cx="3923925" cy="26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Активный отдых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6186731" cy="568984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свободное </a:t>
            </a:r>
            <a:r>
              <a:rPr lang="ru-RU" sz="2000" dirty="0"/>
              <a:t>время гости отеля могут провести за игрой в </a:t>
            </a:r>
            <a:r>
              <a:rPr lang="ru-RU" sz="2000" dirty="0" smtClean="0"/>
              <a:t>бильярд. 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летнее время </a:t>
            </a:r>
            <a:r>
              <a:rPr lang="ru-RU" sz="2000" dirty="0" smtClean="0"/>
              <a:t>работает прокат велосипедов, также можно поиграть </a:t>
            </a:r>
            <a:r>
              <a:rPr lang="ru-RU" sz="2000" dirty="0"/>
              <a:t>в футбол и бадминтон на свежем </a:t>
            </a:r>
            <a:r>
              <a:rPr lang="ru-RU" sz="2000" dirty="0" smtClean="0"/>
              <a:t>воздухе</a:t>
            </a:r>
            <a:r>
              <a:rPr lang="ru-RU" sz="2000" dirty="0"/>
              <a:t>.</a:t>
            </a:r>
            <a:endParaRPr lang="ru-RU" sz="2000" dirty="0" smtClean="0"/>
          </a:p>
          <a:p>
            <a:r>
              <a:rPr lang="ru-RU" sz="2000" dirty="0"/>
              <a:t>В зимнее </a:t>
            </a:r>
            <a:r>
              <a:rPr lang="ru-RU" sz="2000" dirty="0" smtClean="0"/>
              <a:t>время можно </a:t>
            </a:r>
            <a:r>
              <a:rPr lang="ru-RU" sz="2000" dirty="0"/>
              <a:t>покататься на коньках и прогулочных лыжах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5211" r="5211" b="5211"/>
          <a:stretch/>
        </p:blipFill>
        <p:spPr>
          <a:xfrm>
            <a:off x="3447246" y="3645024"/>
            <a:ext cx="3345055" cy="2542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" y="4223910"/>
            <a:ext cx="3360373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41" y="1556792"/>
            <a:ext cx="2320759" cy="30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Конференц-услуги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r>
              <a:rPr lang="ru-RU" sz="2000" dirty="0" smtClean="0"/>
              <a:t>Гостиничный </a:t>
            </a:r>
            <a:r>
              <a:rPr lang="ru-RU" sz="2000" dirty="0"/>
              <a:t>комплекс имеет 2 конференц-зала. Малый конференц-зал вмещает до 20 человек, большой конференц-зал вмещает до 70 </a:t>
            </a:r>
            <a:r>
              <a:rPr lang="ru-RU" sz="2000" dirty="0" smtClean="0"/>
              <a:t>человек. </a:t>
            </a:r>
          </a:p>
          <a:p>
            <a:r>
              <a:rPr lang="ru-RU" sz="2000" dirty="0" smtClean="0"/>
              <a:t>Залы </a:t>
            </a:r>
            <a:r>
              <a:rPr lang="ru-RU" sz="2000" dirty="0"/>
              <a:t>оснащены всем необходимым оборудованием: мультимедийный проектор, экран, звуковое оборудование, </a:t>
            </a:r>
            <a:r>
              <a:rPr lang="ru-RU" sz="2000" dirty="0" smtClean="0"/>
              <a:t>флип-чарт</a:t>
            </a:r>
            <a:r>
              <a:rPr lang="ru-RU" sz="2000" dirty="0"/>
              <a:t>.</a:t>
            </a:r>
            <a:endParaRPr lang="ru-RU" sz="2000" dirty="0" smtClean="0"/>
          </a:p>
          <a:p>
            <a:r>
              <a:rPr lang="ru-RU" sz="2000" dirty="0" smtClean="0"/>
              <a:t>Совещание</a:t>
            </a:r>
            <a:r>
              <a:rPr lang="ru-RU" sz="2000" dirty="0"/>
              <a:t>, конференция, встреча или презентация станут для Вас очень важным и незабываемым событием.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602687"/>
            <a:ext cx="4603653" cy="3183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68" y="3602687"/>
            <a:ext cx="4250827" cy="31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Уровень квалификации персонала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r>
              <a:rPr lang="ru-RU" sz="2000" dirty="0"/>
              <a:t>Общее количество </a:t>
            </a:r>
            <a:r>
              <a:rPr lang="ru-RU" sz="2000"/>
              <a:t>персонала </a:t>
            </a:r>
            <a:r>
              <a:rPr lang="ru-RU" sz="2000" smtClean="0"/>
              <a:t>14 </a:t>
            </a:r>
            <a:r>
              <a:rPr lang="ru-RU" sz="2000" dirty="0" smtClean="0"/>
              <a:t>человек.</a:t>
            </a:r>
            <a:endParaRPr lang="ru-RU" sz="2000" dirty="0"/>
          </a:p>
          <a:p>
            <a:r>
              <a:rPr lang="ru-RU" sz="2000" dirty="0"/>
              <a:t>Весь персонал  отеля «Уральский двор» имеет специальное </a:t>
            </a:r>
            <a:r>
              <a:rPr lang="ru-RU" sz="2000" dirty="0" smtClean="0"/>
              <a:t>образование:</a:t>
            </a:r>
          </a:p>
          <a:p>
            <a:pPr marL="0" indent="0">
              <a:buNone/>
            </a:pPr>
            <a:r>
              <a:rPr lang="ru-RU" sz="2000" dirty="0" smtClean="0"/>
              <a:t>      70% </a:t>
            </a:r>
            <a:r>
              <a:rPr lang="ru-RU" sz="2000" dirty="0"/>
              <a:t>- </a:t>
            </a:r>
            <a:r>
              <a:rPr lang="ru-RU" sz="2000" dirty="0" smtClean="0"/>
              <a:t>высшее</a:t>
            </a:r>
            <a:r>
              <a:rPr lang="en-US" sz="2000" dirty="0" smtClean="0"/>
              <a:t>;</a:t>
            </a:r>
            <a:r>
              <a:rPr lang="ru-RU" sz="2000" dirty="0" smtClean="0"/>
              <a:t> 30% </a:t>
            </a:r>
            <a:r>
              <a:rPr lang="ru-RU" sz="2000" dirty="0"/>
              <a:t>- </a:t>
            </a:r>
            <a:r>
              <a:rPr lang="ru-RU" sz="2000" dirty="0" smtClean="0"/>
              <a:t>средне-специальное</a:t>
            </a:r>
            <a:r>
              <a:rPr lang="en-US" sz="2000" dirty="0" smtClean="0"/>
              <a:t>;</a:t>
            </a:r>
            <a:r>
              <a:rPr lang="ru-RU" sz="2000" dirty="0" smtClean="0"/>
              <a:t> 30% - владеет </a:t>
            </a:r>
            <a:r>
              <a:rPr lang="ru-RU" sz="2000" dirty="0"/>
              <a:t>английским </a:t>
            </a:r>
            <a:r>
              <a:rPr lang="ru-RU" sz="2000" dirty="0" smtClean="0"/>
              <a:t>языком. </a:t>
            </a:r>
            <a:endParaRPr lang="ru-RU" sz="2000" dirty="0"/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14930"/>
            <a:ext cx="3012366" cy="4143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714930"/>
            <a:ext cx="2766053" cy="4143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14930"/>
            <a:ext cx="2764766" cy="41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Уровень квалификации персонала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6632"/>
            <a:ext cx="2865045" cy="42975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97" y="1556791"/>
            <a:ext cx="2832313" cy="4176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36" r="-2784" b="29688"/>
          <a:stretch/>
        </p:blipFill>
        <p:spPr>
          <a:xfrm>
            <a:off x="5868144" y="1556791"/>
            <a:ext cx="3382124" cy="2401370"/>
          </a:xfrm>
          <a:prstGeom prst="rect">
            <a:avLst/>
          </a:prstGeom>
        </p:spPr>
      </p:pic>
      <p:pic>
        <p:nvPicPr>
          <p:cNvPr id="1026" name="Picture 2" descr="C:\Users\User\Desktop\фото 2019\Уральский двор\DSC_0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r="1086" b="9054"/>
          <a:stretch/>
        </p:blipFill>
        <p:spPr bwMode="auto">
          <a:xfrm>
            <a:off x="6242692" y="4008403"/>
            <a:ext cx="2649787" cy="285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Отель «Уральский Двор»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9144000" cy="5400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/>
              <a:t>«Уральский Двор» - </a:t>
            </a:r>
            <a:r>
              <a:rPr lang="ru-RU" sz="2000" dirty="0"/>
              <a:t>современный гостиничный комплекс, расположенный в живописном сосновом лесу в 30 км от г. Екатеринбурга.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/>
              <a:t>Это </a:t>
            </a:r>
            <a:r>
              <a:rPr lang="ru-RU" sz="2000" dirty="0"/>
              <a:t>идеальный выбор для тех, кто любит природу, активный и комфортный отдых, а также вкусную еду и незабываемые впечатления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4392488" cy="3322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5"/>
            <a:ext cx="4429604" cy="33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«Уральский двор» - победитель и призёр многих конкурсов в сфере 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гостеприимства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В </a:t>
            </a:r>
            <a:r>
              <a:rPr lang="ru-RU" sz="2000" dirty="0"/>
              <a:t>апреле 2003 года «Уральский Двор» стал первым загородным гостиничным комплексом, который прошел </a:t>
            </a:r>
            <a:r>
              <a:rPr lang="ru-RU" sz="2000" dirty="0" smtClean="0"/>
              <a:t>сертификацию и </a:t>
            </a:r>
            <a:r>
              <a:rPr lang="ru-RU" sz="2000" dirty="0"/>
              <a:t>получил категорию </a:t>
            </a:r>
            <a:r>
              <a:rPr lang="ru-RU" sz="2000" dirty="0" smtClean="0"/>
              <a:t>«4 звезды». </a:t>
            </a:r>
          </a:p>
          <a:p>
            <a:pPr marL="0" indent="0" algn="ctr">
              <a:buNone/>
            </a:pPr>
            <a:r>
              <a:rPr lang="ru-RU" sz="2000" dirty="0" smtClean="0"/>
              <a:t>В 2019 году отель </a:t>
            </a:r>
            <a:r>
              <a:rPr lang="ru-RU" sz="2000" dirty="0"/>
              <a:t>подтвердил свой статус.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75873"/>
            <a:ext cx="5400599" cy="4024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79891"/>
            <a:ext cx="2930854" cy="40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7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Благодарим за внимание!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931099" cy="5198324"/>
          </a:xfrm>
        </p:spPr>
      </p:pic>
    </p:spTree>
    <p:extLst>
      <p:ext uri="{BB962C8B-B14F-4D97-AF65-F5344CB8AC3E}">
        <p14:creationId xmlns:p14="http://schemas.microsoft.com/office/powerpoint/2010/main" val="35150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Территория отеля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844823"/>
            <a:ext cx="6803232" cy="4726545"/>
          </a:xfrm>
        </p:spPr>
        <p:txBody>
          <a:bodyPr numCol="1">
            <a:normAutofit lnSpcReduction="10000"/>
          </a:bodyPr>
          <a:lstStyle/>
          <a:p>
            <a:r>
              <a:rPr lang="ru-RU" sz="2400" dirty="0" smtClean="0"/>
              <a:t>Ресторан</a:t>
            </a:r>
          </a:p>
          <a:p>
            <a:r>
              <a:rPr lang="ru-RU" sz="2400" dirty="0" smtClean="0"/>
              <a:t>Крытый бассейн</a:t>
            </a:r>
          </a:p>
          <a:p>
            <a:r>
              <a:rPr lang="ru-RU" sz="2400" dirty="0" smtClean="0"/>
              <a:t>Финская сауна</a:t>
            </a:r>
          </a:p>
          <a:p>
            <a:r>
              <a:rPr lang="ru-RU" sz="2400" dirty="0" smtClean="0"/>
              <a:t>Беседка с мангалом</a:t>
            </a:r>
          </a:p>
          <a:p>
            <a:r>
              <a:rPr lang="ru-RU" sz="2400" dirty="0" smtClean="0"/>
              <a:t>Сад</a:t>
            </a:r>
          </a:p>
          <a:p>
            <a:r>
              <a:rPr lang="ru-RU" sz="2400" dirty="0" smtClean="0"/>
              <a:t>Корт</a:t>
            </a:r>
            <a:r>
              <a:rPr lang="en-US" sz="2400" dirty="0" smtClean="0"/>
              <a:t>/</a:t>
            </a:r>
            <a:r>
              <a:rPr lang="ru-RU" sz="2400" dirty="0" smtClean="0"/>
              <a:t>каток</a:t>
            </a:r>
          </a:p>
          <a:p>
            <a:r>
              <a:rPr lang="ru-RU" sz="2400" dirty="0" smtClean="0"/>
              <a:t>Собственный лес</a:t>
            </a:r>
          </a:p>
          <a:p>
            <a:r>
              <a:rPr lang="en-US" sz="2400" dirty="0" smtClean="0"/>
              <a:t>SPA-</a:t>
            </a:r>
            <a:r>
              <a:rPr lang="ru-RU" sz="2400" dirty="0" smtClean="0"/>
              <a:t>центр</a:t>
            </a:r>
          </a:p>
          <a:p>
            <a:r>
              <a:rPr lang="ru-RU" sz="2400" dirty="0" smtClean="0"/>
              <a:t>Парковка</a:t>
            </a:r>
          </a:p>
          <a:p>
            <a:r>
              <a:rPr lang="ru-RU" sz="2400" dirty="0"/>
              <a:t>Детская </a:t>
            </a:r>
            <a:r>
              <a:rPr lang="ru-RU" sz="2400" dirty="0" smtClean="0"/>
              <a:t>площадка </a:t>
            </a:r>
          </a:p>
          <a:p>
            <a:pPr marL="0" indent="0">
              <a:buNone/>
            </a:pPr>
            <a:r>
              <a:rPr lang="ru-RU" sz="2400" dirty="0" smtClean="0"/>
              <a:t>    на территории поселка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3360373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26" y="4149080"/>
            <a:ext cx="351588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Отдых в «Уральском Дворе»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700808"/>
            <a:ext cx="9144000" cy="51571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/>
              <a:t>В «Уральский двор» приезжают семьи, чтобы отдохнуть от городского </a:t>
            </a:r>
            <a:r>
              <a:rPr lang="ru-RU" sz="2000" dirty="0" smtClean="0"/>
              <a:t>шума, </a:t>
            </a:r>
            <a:r>
              <a:rPr lang="ru-RU" sz="2000" dirty="0"/>
              <a:t>провести время с близкими людьми в </a:t>
            </a:r>
            <a:r>
              <a:rPr lang="ru-RU" sz="2000" dirty="0" smtClean="0"/>
              <a:t>красивом и экологически-чистом месте.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/>
              <a:t>В отеле созданы </a:t>
            </a:r>
            <a:r>
              <a:rPr lang="ru-RU" sz="2000" dirty="0"/>
              <a:t>все условия для отдыха семейных пар с детьми.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/>
              <a:t>Д</a:t>
            </a:r>
            <a:r>
              <a:rPr lang="ru-RU" sz="2000" dirty="0" smtClean="0"/>
              <a:t>ля </a:t>
            </a:r>
            <a:r>
              <a:rPr lang="ru-RU" sz="2000" dirty="0"/>
              <a:t>всех членов семьи найдется увлекательное занятие, а совместный отдых станет общей радостью.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83182"/>
            <a:ext cx="4320480" cy="2875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76828"/>
            <a:ext cx="4319887" cy="288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919792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Предложения и акции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352928" cy="511256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800" b="1" dirty="0"/>
              <a:t>Романтический тур </a:t>
            </a:r>
            <a:r>
              <a:rPr lang="ru-RU" sz="3800" b="1" dirty="0" smtClean="0"/>
              <a:t>для двоих за 4900 рублей</a:t>
            </a:r>
          </a:p>
          <a:p>
            <a:pPr marL="0" indent="0">
              <a:buNone/>
            </a:pPr>
            <a:r>
              <a:rPr lang="ru-RU" sz="3000" dirty="0" smtClean="0"/>
              <a:t>- номер </a:t>
            </a:r>
            <a:r>
              <a:rPr lang="ru-RU" sz="3000" dirty="0"/>
              <a:t>Студия </a:t>
            </a:r>
            <a:endParaRPr lang="ru-RU" sz="3000" dirty="0" smtClean="0"/>
          </a:p>
          <a:p>
            <a:pPr marL="0" indent="0">
              <a:buNone/>
            </a:pPr>
            <a:r>
              <a:rPr lang="ru-RU" sz="3000" dirty="0" smtClean="0"/>
              <a:t>- завтрак </a:t>
            </a:r>
            <a:r>
              <a:rPr lang="ru-RU" sz="3000" dirty="0"/>
              <a:t>в номер</a:t>
            </a:r>
          </a:p>
          <a:p>
            <a:pPr marL="0" indent="0">
              <a:buNone/>
            </a:pPr>
            <a:r>
              <a:rPr lang="ru-RU" sz="3000" dirty="0"/>
              <a:t>- </a:t>
            </a:r>
            <a:r>
              <a:rPr lang="ru-RU" sz="3000" dirty="0" smtClean="0"/>
              <a:t>ужин </a:t>
            </a:r>
            <a:r>
              <a:rPr lang="ru-RU" sz="3000" dirty="0"/>
              <a:t>в ресторане</a:t>
            </a:r>
          </a:p>
          <a:p>
            <a:pPr marL="0" indent="0">
              <a:buNone/>
            </a:pPr>
            <a:r>
              <a:rPr lang="ru-RU" sz="3000" dirty="0"/>
              <a:t>- </a:t>
            </a:r>
            <a:r>
              <a:rPr lang="ru-RU" sz="3000" dirty="0" smtClean="0"/>
              <a:t>бассейн </a:t>
            </a:r>
            <a:r>
              <a:rPr lang="ru-RU" sz="3000" dirty="0"/>
              <a:t>с джакузи</a:t>
            </a:r>
          </a:p>
          <a:p>
            <a:pPr marL="0" indent="0">
              <a:buNone/>
            </a:pPr>
            <a:r>
              <a:rPr lang="ru-RU" sz="3000" dirty="0" smtClean="0"/>
              <a:t>- </a:t>
            </a:r>
            <a:r>
              <a:rPr lang="en-US" sz="3000" dirty="0" smtClean="0"/>
              <a:t>spa</a:t>
            </a:r>
            <a:r>
              <a:rPr lang="ru-RU" sz="3000" dirty="0" smtClean="0"/>
              <a:t>-капсула</a:t>
            </a:r>
            <a:endParaRPr lang="ru-RU" sz="3000" dirty="0"/>
          </a:p>
          <a:p>
            <a:pPr marL="0" indent="0">
              <a:buNone/>
            </a:pPr>
            <a:r>
              <a:rPr lang="ru-RU" sz="3000" dirty="0"/>
              <a:t>- </a:t>
            </a:r>
            <a:r>
              <a:rPr lang="ru-RU" sz="3000" dirty="0" smtClean="0"/>
              <a:t>солярий</a:t>
            </a:r>
            <a:endParaRPr lang="ru-RU" sz="3000" dirty="0"/>
          </a:p>
          <a:p>
            <a:pPr marL="0" indent="0">
              <a:buNone/>
            </a:pPr>
            <a:r>
              <a:rPr lang="ru-RU" sz="3000" dirty="0"/>
              <a:t>- </a:t>
            </a:r>
            <a:r>
              <a:rPr lang="ru-RU" sz="3000" dirty="0" smtClean="0"/>
              <a:t>бильярд</a:t>
            </a:r>
            <a:endParaRPr lang="ru-RU" sz="3000" dirty="0"/>
          </a:p>
          <a:p>
            <a:pPr marL="0" indent="0">
              <a:buNone/>
            </a:pPr>
            <a:r>
              <a:rPr lang="ru-RU" sz="3000" dirty="0"/>
              <a:t>- </a:t>
            </a:r>
            <a:r>
              <a:rPr lang="ru-RU" sz="3000" dirty="0" smtClean="0"/>
              <a:t>настольный теннис</a:t>
            </a:r>
            <a:endParaRPr lang="ru-RU" sz="3000" dirty="0"/>
          </a:p>
          <a:p>
            <a:pPr marL="0" indent="0">
              <a:buNone/>
            </a:pPr>
            <a:r>
              <a:rPr lang="ru-RU" sz="3000" dirty="0" smtClean="0"/>
              <a:t>- велосипеды </a:t>
            </a:r>
            <a:r>
              <a:rPr lang="ru-RU" sz="3000" dirty="0"/>
              <a:t>/ </a:t>
            </a:r>
            <a:r>
              <a:rPr lang="ru-RU" sz="3000" dirty="0" smtClean="0"/>
              <a:t>каток</a:t>
            </a:r>
          </a:p>
          <a:p>
            <a:pPr marL="0" indent="0">
              <a:buNone/>
            </a:pPr>
            <a:r>
              <a:rPr lang="en-US" sz="3000" dirty="0" smtClean="0"/>
              <a:t>- </a:t>
            </a:r>
            <a:r>
              <a:rPr lang="ru-RU" sz="3000" dirty="0" smtClean="0"/>
              <a:t>парковка</a:t>
            </a:r>
          </a:p>
          <a:p>
            <a:pPr marL="0" indent="0">
              <a:buNone/>
            </a:pPr>
            <a:r>
              <a:rPr lang="ru-RU" sz="3000" dirty="0" smtClean="0"/>
              <a:t>-</a:t>
            </a:r>
            <a:r>
              <a:rPr lang="en-US" sz="3000" dirty="0" smtClean="0"/>
              <a:t> </a:t>
            </a:r>
            <a:r>
              <a:rPr lang="en-US" sz="3000" dirty="0" err="1" smtClean="0"/>
              <a:t>wi-fi</a:t>
            </a:r>
            <a:endParaRPr lang="ru-RU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2856"/>
            <a:ext cx="329474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919792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Предложения и акции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484784"/>
            <a:ext cx="8226496" cy="511256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600" b="1" dirty="0" smtClean="0"/>
              <a:t>Тур «Все включено»</a:t>
            </a:r>
          </a:p>
          <a:p>
            <a:pPr marL="0" indent="0">
              <a:buNone/>
            </a:pPr>
            <a:r>
              <a:rPr lang="ru-RU" sz="3400" dirty="0"/>
              <a:t>- номер </a:t>
            </a:r>
            <a:r>
              <a:rPr lang="ru-RU" sz="3400" dirty="0" smtClean="0"/>
              <a:t>Студия* или Люкс </a:t>
            </a:r>
            <a:endParaRPr lang="ru-RU" sz="3400" dirty="0"/>
          </a:p>
          <a:p>
            <a:pPr marL="0" indent="0">
              <a:buNone/>
            </a:pPr>
            <a:r>
              <a:rPr lang="ru-RU" sz="3400" dirty="0" smtClean="0"/>
              <a:t>- завтрак </a:t>
            </a:r>
            <a:r>
              <a:rPr lang="ru-RU" sz="3400" dirty="0"/>
              <a:t>в </a:t>
            </a:r>
            <a:r>
              <a:rPr lang="ru-RU" sz="3400" dirty="0" smtClean="0"/>
              <a:t>номер</a:t>
            </a:r>
          </a:p>
          <a:p>
            <a:pPr marL="0" indent="0">
              <a:buNone/>
            </a:pPr>
            <a:r>
              <a:rPr lang="ru-RU" sz="3400" dirty="0" smtClean="0"/>
              <a:t>- вкусный обед</a:t>
            </a:r>
            <a:endParaRPr lang="ru-RU" sz="3400" dirty="0"/>
          </a:p>
          <a:p>
            <a:pPr marL="0" indent="0">
              <a:buNone/>
            </a:pPr>
            <a:r>
              <a:rPr lang="ru-RU" sz="3400" dirty="0"/>
              <a:t>- ужин в ресторане</a:t>
            </a:r>
          </a:p>
          <a:p>
            <a:pPr marL="0" indent="0">
              <a:buNone/>
            </a:pPr>
            <a:r>
              <a:rPr lang="ru-RU" sz="3400" dirty="0"/>
              <a:t>- бассейн с джакузи</a:t>
            </a:r>
          </a:p>
          <a:p>
            <a:pPr marL="0" indent="0">
              <a:buNone/>
            </a:pPr>
            <a:r>
              <a:rPr lang="ru-RU" sz="3400" dirty="0"/>
              <a:t>- </a:t>
            </a:r>
            <a:r>
              <a:rPr lang="ru-RU" sz="3400" dirty="0" err="1"/>
              <a:t>spa</a:t>
            </a:r>
            <a:r>
              <a:rPr lang="ru-RU" sz="3400" dirty="0"/>
              <a:t>-капсула</a:t>
            </a:r>
          </a:p>
          <a:p>
            <a:pPr marL="0" indent="0">
              <a:buNone/>
            </a:pPr>
            <a:r>
              <a:rPr lang="ru-RU" sz="3400" dirty="0"/>
              <a:t>- солярий</a:t>
            </a:r>
          </a:p>
          <a:p>
            <a:pPr marL="0" indent="0">
              <a:buNone/>
            </a:pPr>
            <a:r>
              <a:rPr lang="ru-RU" sz="3400" dirty="0"/>
              <a:t>- бильярд</a:t>
            </a:r>
          </a:p>
          <a:p>
            <a:pPr marL="0" indent="0">
              <a:buNone/>
            </a:pPr>
            <a:r>
              <a:rPr lang="ru-RU" sz="3400" dirty="0"/>
              <a:t>- настольный теннис</a:t>
            </a:r>
          </a:p>
          <a:p>
            <a:pPr marL="0" indent="0">
              <a:buNone/>
            </a:pPr>
            <a:r>
              <a:rPr lang="ru-RU" sz="3400" dirty="0"/>
              <a:t>- велосипеды / каток</a:t>
            </a:r>
          </a:p>
          <a:p>
            <a:pPr marL="0" indent="0">
              <a:buNone/>
            </a:pPr>
            <a:r>
              <a:rPr lang="ru-RU" sz="3400" dirty="0"/>
              <a:t>- парковка</a:t>
            </a:r>
          </a:p>
          <a:p>
            <a:pPr marL="0" indent="0">
              <a:buNone/>
            </a:pPr>
            <a:r>
              <a:rPr lang="ru-RU" sz="3400" dirty="0"/>
              <a:t>- </a:t>
            </a:r>
            <a:r>
              <a:rPr lang="ru-RU" sz="3400" dirty="0" err="1"/>
              <a:t>wi-fi</a:t>
            </a:r>
            <a:endParaRPr lang="ru-RU" sz="3400" dirty="0"/>
          </a:p>
          <a:p>
            <a:pPr marL="0" indent="0" algn="ctr">
              <a:buNone/>
            </a:pP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74" y="1940198"/>
            <a:ext cx="3479427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83" y="4326797"/>
            <a:ext cx="3646004" cy="24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919792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Предложения и акции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484784"/>
            <a:ext cx="8604448" cy="525658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9800" b="1" dirty="0" smtClean="0"/>
              <a:t>Третьи сутки в подарок!</a:t>
            </a:r>
          </a:p>
          <a:p>
            <a:pPr marL="0" indent="0">
              <a:buNone/>
            </a:pPr>
            <a:r>
              <a:rPr lang="ru-RU" sz="5600" dirty="0" smtClean="0"/>
              <a:t>При </a:t>
            </a:r>
            <a:r>
              <a:rPr lang="ru-RU" sz="5600" dirty="0"/>
              <a:t>бронировании номеров категории Люкс на двое суток - третьи в подарок!</a:t>
            </a:r>
          </a:p>
          <a:p>
            <a:pPr marL="0" indent="0">
              <a:buNone/>
            </a:pPr>
            <a:r>
              <a:rPr lang="ru-RU" sz="5500" dirty="0" smtClean="0"/>
              <a:t>- номер </a:t>
            </a:r>
            <a:r>
              <a:rPr lang="ru-RU" sz="5500" dirty="0"/>
              <a:t>категории Люкс </a:t>
            </a:r>
          </a:p>
          <a:p>
            <a:pPr marL="0" indent="0">
              <a:buNone/>
            </a:pPr>
            <a:r>
              <a:rPr lang="ru-RU" sz="5500" dirty="0"/>
              <a:t>- </a:t>
            </a:r>
            <a:r>
              <a:rPr lang="ru-RU" sz="5500" dirty="0" smtClean="0"/>
              <a:t>завтрак </a:t>
            </a:r>
            <a:r>
              <a:rPr lang="ru-RU" sz="5500" dirty="0"/>
              <a:t>в номер</a:t>
            </a:r>
          </a:p>
          <a:p>
            <a:pPr marL="0" indent="0">
              <a:buNone/>
            </a:pPr>
            <a:r>
              <a:rPr lang="ru-RU" sz="5500" dirty="0"/>
              <a:t>- </a:t>
            </a:r>
            <a:r>
              <a:rPr lang="ru-RU" sz="5500" dirty="0" smtClean="0"/>
              <a:t>бассейн </a:t>
            </a:r>
            <a:r>
              <a:rPr lang="ru-RU" sz="5500" dirty="0"/>
              <a:t>с джакузи</a:t>
            </a:r>
          </a:p>
          <a:p>
            <a:pPr marL="0" indent="0">
              <a:buNone/>
            </a:pPr>
            <a:r>
              <a:rPr lang="ru-RU" sz="5500" dirty="0"/>
              <a:t>- </a:t>
            </a:r>
            <a:r>
              <a:rPr lang="en-US" sz="5500" dirty="0" smtClean="0"/>
              <a:t>spa</a:t>
            </a:r>
            <a:r>
              <a:rPr lang="ru-RU" sz="5500" dirty="0" smtClean="0"/>
              <a:t>-капсула</a:t>
            </a:r>
            <a:endParaRPr lang="ru-RU" sz="5500" dirty="0"/>
          </a:p>
          <a:p>
            <a:pPr marL="0" indent="0">
              <a:buNone/>
            </a:pPr>
            <a:r>
              <a:rPr lang="ru-RU" sz="5500" dirty="0"/>
              <a:t>- </a:t>
            </a:r>
            <a:r>
              <a:rPr lang="ru-RU" sz="5500" dirty="0" smtClean="0"/>
              <a:t>солярий</a:t>
            </a:r>
            <a:endParaRPr lang="ru-RU" sz="5500" dirty="0"/>
          </a:p>
          <a:p>
            <a:pPr marL="0" indent="0">
              <a:buNone/>
            </a:pPr>
            <a:r>
              <a:rPr lang="ru-RU" sz="5500" dirty="0"/>
              <a:t>- </a:t>
            </a:r>
            <a:r>
              <a:rPr lang="ru-RU" sz="5500" dirty="0" smtClean="0"/>
              <a:t>бильярд</a:t>
            </a:r>
            <a:endParaRPr lang="ru-RU" sz="5500" dirty="0"/>
          </a:p>
          <a:p>
            <a:pPr marL="0" indent="0">
              <a:buNone/>
            </a:pPr>
            <a:r>
              <a:rPr lang="ru-RU" sz="5500" dirty="0"/>
              <a:t>- </a:t>
            </a:r>
            <a:r>
              <a:rPr lang="ru-RU" sz="5500" dirty="0" smtClean="0"/>
              <a:t>настольный </a:t>
            </a:r>
            <a:r>
              <a:rPr lang="ru-RU" sz="5500" dirty="0" err="1"/>
              <a:t>тенис</a:t>
            </a:r>
            <a:endParaRPr lang="ru-RU" sz="5500" dirty="0"/>
          </a:p>
          <a:p>
            <a:pPr marL="0" indent="0">
              <a:buNone/>
            </a:pPr>
            <a:r>
              <a:rPr lang="ru-RU" sz="5500" dirty="0" smtClean="0"/>
              <a:t>- велосипеды </a:t>
            </a:r>
            <a:r>
              <a:rPr lang="ru-RU" sz="5500" dirty="0"/>
              <a:t>/ </a:t>
            </a:r>
            <a:r>
              <a:rPr lang="ru-RU" sz="5500" dirty="0" smtClean="0"/>
              <a:t>каток</a:t>
            </a:r>
          </a:p>
          <a:p>
            <a:pPr marL="0" indent="0">
              <a:buNone/>
            </a:pPr>
            <a:r>
              <a:rPr lang="ru-RU" sz="5500" dirty="0"/>
              <a:t>- парковка</a:t>
            </a:r>
          </a:p>
          <a:p>
            <a:pPr marL="0" indent="0">
              <a:buNone/>
            </a:pPr>
            <a:r>
              <a:rPr lang="ru-RU" sz="5500" dirty="0"/>
              <a:t>- </a:t>
            </a:r>
            <a:r>
              <a:rPr lang="fr-FR" sz="5500" dirty="0"/>
              <a:t>wi-fi</a:t>
            </a:r>
          </a:p>
          <a:p>
            <a:pPr marL="0" indent="0">
              <a:buNone/>
            </a:pPr>
            <a:r>
              <a:rPr lang="ru-RU" sz="5500" dirty="0" smtClean="0"/>
              <a:t>***</a:t>
            </a:r>
            <a:r>
              <a:rPr lang="ru-RU" sz="5500" dirty="0"/>
              <a:t>акция распространяется на бронирование номеров по прайсу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29081"/>
            <a:ext cx="5028501" cy="37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2708920"/>
            <a:ext cx="8153400" cy="3387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accent3">
                    <a:lumMod val="75000"/>
                  </a:schemeClr>
                </a:solidFill>
              </a:rPr>
              <a:t>Внешний </a:t>
            </a: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вид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chemeClr val="accent3">
                    <a:lumMod val="75000"/>
                  </a:schemeClr>
                </a:solidFill>
              </a:rPr>
              <a:t>В</a:t>
            </a: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ходная группа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chemeClr val="accent3">
                    <a:lumMod val="75000"/>
                  </a:schemeClr>
                </a:solidFill>
              </a:rPr>
              <a:t>Б</a:t>
            </a: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лагоустройство территории</a:t>
            </a: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8718"/>
            <a:ext cx="2407241" cy="11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Другая 38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A5AB81"/>
      </a:accent1>
      <a:accent2>
        <a:srgbClr val="F1CCB5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783</TotalTime>
  <Words>1183</Words>
  <Application>Microsoft Office PowerPoint</Application>
  <PresentationFormat>Экран (4:3)</PresentationFormat>
  <Paragraphs>234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Обычная</vt:lpstr>
      <vt:lpstr>Директор:  Склярова Елена Анатольевна  Юридический адрес:  347909, Ростовская обл., г. Таганрог, ул. Бабушкина, д.2-Д                                                                                                                           Фактический адрес:  624055 Свердловская обл., Белоярский р-он, п. Рассоха, ул. Георгиевская, 22 </vt:lpstr>
      <vt:lpstr>Презентация PowerPoint</vt:lpstr>
      <vt:lpstr>Отель «Уральский Двор»</vt:lpstr>
      <vt:lpstr>Территория отеля</vt:lpstr>
      <vt:lpstr>Отдых в «Уральском Дворе»</vt:lpstr>
      <vt:lpstr>Предложения и акции</vt:lpstr>
      <vt:lpstr>Предложения и акции</vt:lpstr>
      <vt:lpstr>Предложения и акции</vt:lpstr>
      <vt:lpstr>Презентация PowerPoint</vt:lpstr>
      <vt:lpstr>Корпуса отеля</vt:lpstr>
      <vt:lpstr>Рецепция</vt:lpstr>
      <vt:lpstr>Миссия отеля</vt:lpstr>
      <vt:lpstr>Презентация PowerPoint</vt:lpstr>
      <vt:lpstr>Номерной фонд</vt:lpstr>
      <vt:lpstr>Номер первой категории 16 кв.м.</vt:lpstr>
      <vt:lpstr>Номер категории «Джуниор Сьют» 27 кв.м.</vt:lpstr>
      <vt:lpstr>Номер категории «Джуниор Сюит*» 38 кв.м.</vt:lpstr>
      <vt:lpstr>Номер категории «Джуниор Сюит**» 60 кв.м.</vt:lpstr>
      <vt:lpstr>Номер категории «Люкс» 98 кв.м.</vt:lpstr>
      <vt:lpstr>Презентация PowerPoint</vt:lpstr>
      <vt:lpstr>Ресторан</vt:lpstr>
      <vt:lpstr>Ресторан</vt:lpstr>
      <vt:lpstr>Свадьба</vt:lpstr>
      <vt:lpstr>Летняя веранда</vt:lpstr>
      <vt:lpstr>SPA-центр</vt:lpstr>
      <vt:lpstr>Активный отдых</vt:lpstr>
      <vt:lpstr>Конференц-услуги</vt:lpstr>
      <vt:lpstr>Уровень квалификации персонала</vt:lpstr>
      <vt:lpstr>Уровень квалификации персонала</vt:lpstr>
      <vt:lpstr>«Уральский двор» - победитель и призёр многих конкурсов в сфере гостеприимства  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Директор:  Бородулина Марина Валентиновна  Юридический адрес:  620102, г. Екатеринбург, ул. Гурзуфская, 16                                                                                                                           Фактический адрес:  624055 Свердловская обл., Белоярский р-он, п. Рассоха, ул. Георгиевская, 22  Контакты: тел.: 8 (343) 217-28-71, 217-28-72, www.urdvor.ru </dc:title>
  <dc:creator>User</dc:creator>
  <cp:lastModifiedBy>User</cp:lastModifiedBy>
  <cp:revision>59</cp:revision>
  <dcterms:created xsi:type="dcterms:W3CDTF">2019-10-14T05:02:57Z</dcterms:created>
  <dcterms:modified xsi:type="dcterms:W3CDTF">2021-11-22T06:04:32Z</dcterms:modified>
</cp:coreProperties>
</file>